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53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ADA9367-2A45-4486-95C8-21D9332F7A0A}" type="datetimeFigureOut">
              <a:rPr lang="en-US" smtClean="0"/>
              <a:pPr/>
              <a:t>7/17/2011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70E4BA91-CB24-4368-9FA1-8852577B019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DA9367-2A45-4486-95C8-21D9332F7A0A}" type="datetimeFigureOut">
              <a:rPr lang="en-US" smtClean="0"/>
              <a:pPr/>
              <a:t>7/17/2011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E4BA91-CB24-4368-9FA1-8852577B019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DA9367-2A45-4486-95C8-21D9332F7A0A}" type="datetimeFigureOut">
              <a:rPr lang="en-US" smtClean="0"/>
              <a:pPr/>
              <a:t>7/17/2011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E4BA91-CB24-4368-9FA1-8852577B019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ADA9367-2A45-4486-95C8-21D9332F7A0A}" type="datetimeFigureOut">
              <a:rPr lang="en-US" smtClean="0"/>
              <a:pPr/>
              <a:t>7/17/2011</a:t>
            </a:fld>
            <a:endParaRPr lang="en-US"/>
          </a:p>
        </p:txBody>
      </p:sp>
      <p:sp>
        <p:nvSpPr>
          <p:cNvPr id="9" name="Slide Number Placeholder 8"/>
          <p:cNvSpPr>
            <a:spLocks noGrp="1"/>
          </p:cNvSpPr>
          <p:nvPr>
            <p:ph type="sldNum" sz="quarter" idx="15"/>
          </p:nvPr>
        </p:nvSpPr>
        <p:spPr/>
        <p:txBody>
          <a:bodyPr rtlCol="0"/>
          <a:lstStyle/>
          <a:p>
            <a:fld id="{70E4BA91-CB24-4368-9FA1-8852577B0199}"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ADA9367-2A45-4486-95C8-21D9332F7A0A}" type="datetimeFigureOut">
              <a:rPr lang="en-US" smtClean="0"/>
              <a:pPr/>
              <a:t>7/17/2011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70E4BA91-CB24-4368-9FA1-8852577B019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ADA9367-2A45-4486-95C8-21D9332F7A0A}" type="datetimeFigureOut">
              <a:rPr lang="en-US" smtClean="0"/>
              <a:pPr/>
              <a:t>7/17/2011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E4BA91-CB24-4368-9FA1-8852577B0199}"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ADA9367-2A45-4486-95C8-21D9332F7A0A}" type="datetimeFigureOut">
              <a:rPr lang="en-US" smtClean="0"/>
              <a:pPr/>
              <a:t>7/17/2011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E4BA91-CB24-4368-9FA1-8852577B0199}"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ADA9367-2A45-4486-95C8-21D9332F7A0A}" type="datetimeFigureOut">
              <a:rPr lang="en-US" smtClean="0"/>
              <a:pPr/>
              <a:t>7/17/2011</a:t>
            </a:fld>
            <a:endParaRPr lang="en-US"/>
          </a:p>
        </p:txBody>
      </p:sp>
      <p:sp>
        <p:nvSpPr>
          <p:cNvPr id="7" name="Slide Number Placeholder 6"/>
          <p:cNvSpPr>
            <a:spLocks noGrp="1"/>
          </p:cNvSpPr>
          <p:nvPr>
            <p:ph type="sldNum" sz="quarter" idx="11"/>
          </p:nvPr>
        </p:nvSpPr>
        <p:spPr/>
        <p:txBody>
          <a:bodyPr rtlCol="0"/>
          <a:lstStyle/>
          <a:p>
            <a:fld id="{70E4BA91-CB24-4368-9FA1-8852577B0199}"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DA9367-2A45-4486-95C8-21D9332F7A0A}" type="datetimeFigureOut">
              <a:rPr lang="en-US" smtClean="0"/>
              <a:pPr/>
              <a:t>7/17/2011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E4BA91-CB24-4368-9FA1-8852577B019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ADA9367-2A45-4486-95C8-21D9332F7A0A}" type="datetimeFigureOut">
              <a:rPr lang="en-US" smtClean="0"/>
              <a:pPr/>
              <a:t>7/17/2011</a:t>
            </a:fld>
            <a:endParaRPr lang="en-US"/>
          </a:p>
        </p:txBody>
      </p:sp>
      <p:sp>
        <p:nvSpPr>
          <p:cNvPr id="22" name="Slide Number Placeholder 21"/>
          <p:cNvSpPr>
            <a:spLocks noGrp="1"/>
          </p:cNvSpPr>
          <p:nvPr>
            <p:ph type="sldNum" sz="quarter" idx="15"/>
          </p:nvPr>
        </p:nvSpPr>
        <p:spPr/>
        <p:txBody>
          <a:bodyPr rtlCol="0"/>
          <a:lstStyle/>
          <a:p>
            <a:fld id="{70E4BA91-CB24-4368-9FA1-8852577B0199}"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ADA9367-2A45-4486-95C8-21D9332F7A0A}" type="datetimeFigureOut">
              <a:rPr lang="en-US" smtClean="0"/>
              <a:pPr/>
              <a:t>7/17/2011</a:t>
            </a:fld>
            <a:endParaRPr lang="en-US"/>
          </a:p>
        </p:txBody>
      </p:sp>
      <p:sp>
        <p:nvSpPr>
          <p:cNvPr id="18" name="Slide Number Placeholder 17"/>
          <p:cNvSpPr>
            <a:spLocks noGrp="1"/>
          </p:cNvSpPr>
          <p:nvPr>
            <p:ph type="sldNum" sz="quarter" idx="11"/>
          </p:nvPr>
        </p:nvSpPr>
        <p:spPr/>
        <p:txBody>
          <a:bodyPr rtlCol="0"/>
          <a:lstStyle/>
          <a:p>
            <a:fld id="{70E4BA91-CB24-4368-9FA1-8852577B0199}"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ADA9367-2A45-4486-95C8-21D9332F7A0A}" type="datetimeFigureOut">
              <a:rPr lang="en-US" smtClean="0"/>
              <a:pPr/>
              <a:t>7/17/2011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0E4BA91-CB24-4368-9FA1-8852577B019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Colorful-Coding </a:t>
            </a:r>
            <a:r>
              <a:rPr lang="en-US" dirty="0" smtClean="0"/>
              <a:t/>
            </a:r>
            <a:br>
              <a:rPr lang="en-US" dirty="0" smtClean="0"/>
            </a:br>
            <a:r>
              <a:rPr lang="en-US" sz="2000" dirty="0" smtClean="0"/>
              <a:t>Using Color as a Revision Tool</a:t>
            </a:r>
            <a:endParaRPr lang="en-US" sz="2000" dirty="0"/>
          </a:p>
        </p:txBody>
      </p:sp>
      <p:sp>
        <p:nvSpPr>
          <p:cNvPr id="3" name="Subtitle 2"/>
          <p:cNvSpPr>
            <a:spLocks noGrp="1"/>
          </p:cNvSpPr>
          <p:nvPr>
            <p:ph type="subTitle" idx="1"/>
          </p:nvPr>
        </p:nvSpPr>
        <p:spPr/>
        <p:txBody>
          <a:bodyPr/>
          <a:lstStyle/>
          <a:p>
            <a:endParaRPr lang="en-US" dirty="0" smtClean="0"/>
          </a:p>
          <a:p>
            <a:r>
              <a:rPr lang="en-US" sz="1600" dirty="0" smtClean="0"/>
              <a:t>Mindy Torres</a:t>
            </a:r>
          </a:p>
          <a:p>
            <a:r>
              <a:rPr lang="en-US" sz="1600" dirty="0" smtClean="0"/>
              <a:t>SJVWP 2011</a:t>
            </a:r>
            <a:endParaRPr lang="en-US"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r>
              <a:rPr lang="en-US" dirty="0" smtClean="0"/>
              <a:t>Lesson Rationale </a:t>
            </a:r>
            <a:endParaRPr lang="en-US" dirty="0"/>
          </a:p>
        </p:txBody>
      </p:sp>
      <p:sp>
        <p:nvSpPr>
          <p:cNvPr id="3" name="Content Placeholder 2"/>
          <p:cNvSpPr>
            <a:spLocks noGrp="1"/>
          </p:cNvSpPr>
          <p:nvPr>
            <p:ph sz="quarter" idx="1"/>
          </p:nvPr>
        </p:nvSpPr>
        <p:spPr>
          <a:xfrm>
            <a:off x="457200" y="1219200"/>
            <a:ext cx="7696200" cy="5638800"/>
          </a:xfrm>
        </p:spPr>
        <p:txBody>
          <a:bodyPr>
            <a:normAutofit fontScale="62500" lnSpcReduction="20000"/>
          </a:bodyPr>
          <a:lstStyle/>
          <a:p>
            <a:pPr>
              <a:buNone/>
            </a:pPr>
            <a:r>
              <a:rPr lang="en-US" sz="3200" b="1" dirty="0" smtClean="0"/>
              <a:t>Research</a:t>
            </a:r>
            <a:r>
              <a:rPr lang="en-US" dirty="0" smtClean="0"/>
              <a:t> </a:t>
            </a:r>
          </a:p>
          <a:p>
            <a:pPr>
              <a:buNone/>
            </a:pPr>
            <a:endParaRPr lang="en-US" dirty="0" smtClean="0"/>
          </a:p>
          <a:p>
            <a:pPr>
              <a:buNone/>
            </a:pPr>
            <a:r>
              <a:rPr lang="en-US" b="1" dirty="0" smtClean="0"/>
              <a:t>Color</a:t>
            </a:r>
            <a:r>
              <a:rPr lang="en-US" dirty="0" smtClean="0"/>
              <a:t> </a:t>
            </a:r>
          </a:p>
          <a:p>
            <a:r>
              <a:rPr lang="en-US" dirty="0" smtClean="0"/>
              <a:t>This lesson focuses on revision by using a process called colorful coding (Marshall, 2003).</a:t>
            </a:r>
          </a:p>
          <a:p>
            <a:r>
              <a:rPr lang="en-US" dirty="0" smtClean="0"/>
              <a:t>“Color is a major player in opening and connecting the 12 intelligences that we have. Color helps concepts become more logical. Color opens the mathematical process, makes reasoning and memory easier. Color opens creativity. Any scientific subject becomes much easier through the use of color” (http://www.avillion.org/PDF/Learning_Through_Color.pdf).</a:t>
            </a:r>
          </a:p>
          <a:p>
            <a:r>
              <a:rPr lang="en-US" dirty="0" smtClean="0"/>
              <a:t>“The strategy of color-coding has been used in a variety of ways, including to improve student literacy analysis of essays” (Olson, 2003)</a:t>
            </a:r>
          </a:p>
          <a:p>
            <a:pPr>
              <a:buNone/>
            </a:pPr>
            <a:r>
              <a:rPr lang="en-US" b="1" dirty="0" smtClean="0"/>
              <a:t>Modeling</a:t>
            </a:r>
            <a:endParaRPr lang="en-US" dirty="0" smtClean="0"/>
          </a:p>
          <a:p>
            <a:r>
              <a:rPr lang="en-US" dirty="0" smtClean="0"/>
              <a:t>“When learners have a skill or strategy modeled, and not just merely told, they gain a deeper understanding for when to apply it, what to watch out for, and how to analyze their success” (Fisher, 2008).</a:t>
            </a:r>
          </a:p>
          <a:p>
            <a:pPr>
              <a:buNone/>
            </a:pPr>
            <a:r>
              <a:rPr lang="en-US" b="1" dirty="0" smtClean="0"/>
              <a:t>Collaboration</a:t>
            </a:r>
            <a:r>
              <a:rPr lang="en-US" dirty="0" smtClean="0"/>
              <a:t> </a:t>
            </a:r>
          </a:p>
          <a:p>
            <a:r>
              <a:rPr lang="en-US" dirty="0" smtClean="0"/>
              <a:t>“Regardless of the subject matter or content area, students learn more, and retain information longer, when they work in small groups” (Fisher, 2008)</a:t>
            </a:r>
          </a:p>
          <a:p>
            <a:pPr>
              <a:buNone/>
            </a:pPr>
            <a:r>
              <a:rPr lang="en-US" b="1" dirty="0" smtClean="0"/>
              <a:t>Image </a:t>
            </a:r>
            <a:endParaRPr lang="en-US" dirty="0" smtClean="0"/>
          </a:p>
          <a:p>
            <a:r>
              <a:rPr lang="en-US" dirty="0" smtClean="0"/>
              <a:t>“But as a writer and a reader, you should appreciate not only the power of images to convey feelings, ideas and information but also how images do so…They also have to understand how images convey messages and how the visual can be an important part of a writing task” (</a:t>
            </a:r>
            <a:r>
              <a:rPr lang="en-US" dirty="0" err="1" smtClean="0"/>
              <a:t>Yagelski</a:t>
            </a:r>
            <a:r>
              <a:rPr lang="en-US" dirty="0" smtClean="0"/>
              <a:t>, 2007). </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 calcmode="lin" valueType="num">
                                      <p:cBhvr additive="base">
                                        <p:cTn id="2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 calcmode="lin" valueType="num">
                                      <p:cBhvr additive="base">
                                        <p:cTn id="3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 calcmode="lin" valueType="num">
                                      <p:cBhvr additive="base">
                                        <p:cTn id="4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anim calcmode="lin" valueType="num">
                                      <p:cBhvr additive="base">
                                        <p:cTn id="45"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3200" dirty="0" smtClean="0"/>
              <a:t> </a:t>
            </a:r>
            <a:r>
              <a:rPr lang="en-US" sz="2700" dirty="0" smtClean="0"/>
              <a:t>California State Standards-English Grade 9 </a:t>
            </a:r>
            <a:endParaRPr lang="en-US" sz="2700" dirty="0"/>
          </a:p>
        </p:txBody>
      </p:sp>
      <p:sp>
        <p:nvSpPr>
          <p:cNvPr id="3" name="Content Placeholder 2"/>
          <p:cNvSpPr>
            <a:spLocks noGrp="1"/>
          </p:cNvSpPr>
          <p:nvPr>
            <p:ph sz="quarter" idx="1"/>
          </p:nvPr>
        </p:nvSpPr>
        <p:spPr>
          <a:xfrm>
            <a:off x="457200" y="1600200"/>
            <a:ext cx="7467600" cy="5105400"/>
          </a:xfrm>
        </p:spPr>
        <p:txBody>
          <a:bodyPr>
            <a:normAutofit fontScale="77500" lnSpcReduction="20000"/>
          </a:bodyPr>
          <a:lstStyle/>
          <a:p>
            <a:r>
              <a:rPr lang="en-US" b="1" dirty="0" smtClean="0"/>
              <a:t>Writing 1.1</a:t>
            </a:r>
            <a:r>
              <a:rPr lang="en-US" dirty="0" smtClean="0"/>
              <a:t> Establish a controlling impression or coherent thesis that conveys a clear and distinctive perspective on the subject and maintain a consistent tone and focus throughout the piece of writing.</a:t>
            </a:r>
          </a:p>
          <a:p>
            <a:endParaRPr lang="en-US" dirty="0" smtClean="0"/>
          </a:p>
          <a:p>
            <a:r>
              <a:rPr lang="en-US" b="1" dirty="0" smtClean="0"/>
              <a:t>Writing 1.9</a:t>
            </a:r>
            <a:r>
              <a:rPr lang="en-US" dirty="0" smtClean="0"/>
              <a:t> Revise writing to improve the logic and coherence of the organization and controlling perspective, the precision of word choice, and the tone by taking into consideration the audience, purpose, and formality of the context.</a:t>
            </a:r>
          </a:p>
          <a:p>
            <a:endParaRPr lang="en-US" dirty="0" smtClean="0"/>
          </a:p>
          <a:p>
            <a:r>
              <a:rPr lang="en-US" b="1" dirty="0" smtClean="0"/>
              <a:t>Writing 2.2 Write responses to literature: </a:t>
            </a:r>
            <a:endParaRPr lang="en-US" dirty="0" smtClean="0"/>
          </a:p>
          <a:p>
            <a:pPr>
              <a:buNone/>
            </a:pPr>
            <a:r>
              <a:rPr lang="en-US" dirty="0" smtClean="0"/>
              <a:t>	a. Demonstrate a comprehensive grasp of the significant ideas of literary works. </a:t>
            </a:r>
          </a:p>
          <a:p>
            <a:pPr>
              <a:buNone/>
            </a:pPr>
            <a:r>
              <a:rPr lang="en-US" dirty="0" smtClean="0"/>
              <a:t>	b. Support important ideas and viewpoints through accurate and detailed references to the text or to other works. </a:t>
            </a:r>
          </a:p>
          <a:p>
            <a:pPr>
              <a:buNone/>
            </a:pPr>
            <a:r>
              <a:rPr lang="en-US" dirty="0" smtClean="0"/>
              <a:t>	c. Demonstrate awareness of the author’s use of stylistic devices and an appreciation of the effects created. </a:t>
            </a:r>
          </a:p>
          <a:p>
            <a:pPr>
              <a:buNone/>
            </a:pPr>
            <a:r>
              <a:rPr lang="en-US" dirty="0" smtClean="0"/>
              <a:t>	d. Identify and assess the impact of perceived ambiguities, nuances, and complexities within the text. </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Brainstorm!  </a:t>
            </a:r>
            <a:endParaRPr lang="en-US" dirty="0"/>
          </a:p>
        </p:txBody>
      </p:sp>
      <p:sp>
        <p:nvSpPr>
          <p:cNvPr id="3" name="Content Placeholder 2"/>
          <p:cNvSpPr>
            <a:spLocks noGrp="1"/>
          </p:cNvSpPr>
          <p:nvPr>
            <p:ph sz="quarter" idx="1"/>
          </p:nvPr>
        </p:nvSpPr>
        <p:spPr/>
        <p:txBody>
          <a:bodyPr>
            <a:normAutofit lnSpcReduction="10000"/>
          </a:bodyPr>
          <a:lstStyle/>
          <a:p>
            <a:pPr lvl="0"/>
            <a:r>
              <a:rPr lang="en-US" dirty="0" smtClean="0"/>
              <a:t>Each table has a poster </a:t>
            </a:r>
            <a:r>
              <a:rPr lang="en-US" dirty="0" smtClean="0"/>
              <a:t>that contains </a:t>
            </a:r>
            <a:r>
              <a:rPr lang="en-US" dirty="0" smtClean="0"/>
              <a:t>one of the following as a header:</a:t>
            </a:r>
            <a:endParaRPr lang="en-US" sz="2000" dirty="0" smtClean="0"/>
          </a:p>
          <a:p>
            <a:pPr lvl="1"/>
            <a:r>
              <a:rPr lang="en-US" sz="2400" dirty="0" smtClean="0"/>
              <a:t>Introductions</a:t>
            </a:r>
            <a:endParaRPr lang="en-US" sz="2000" dirty="0" smtClean="0"/>
          </a:p>
          <a:p>
            <a:pPr lvl="1"/>
            <a:r>
              <a:rPr lang="en-US" sz="2400" dirty="0" smtClean="0"/>
              <a:t>Body</a:t>
            </a:r>
            <a:endParaRPr lang="en-US" sz="2000" dirty="0" smtClean="0"/>
          </a:p>
          <a:p>
            <a:pPr lvl="1"/>
            <a:r>
              <a:rPr lang="en-US" sz="2400" dirty="0" smtClean="0"/>
              <a:t>Conclusions </a:t>
            </a:r>
            <a:endParaRPr lang="en-US" sz="2000" dirty="0" smtClean="0"/>
          </a:p>
          <a:p>
            <a:pPr lvl="1"/>
            <a:r>
              <a:rPr lang="en-US" sz="2400" dirty="0" smtClean="0"/>
              <a:t>Evidence/Supporting Details </a:t>
            </a:r>
            <a:endParaRPr lang="en-US" sz="2000" dirty="0" smtClean="0"/>
          </a:p>
          <a:p>
            <a:pPr lvl="1"/>
            <a:r>
              <a:rPr lang="en-US" sz="2400" dirty="0" smtClean="0"/>
              <a:t>Thesis/Main Idea </a:t>
            </a:r>
          </a:p>
          <a:p>
            <a:pPr lvl="1">
              <a:buNone/>
            </a:pPr>
            <a:endParaRPr lang="en-US" sz="2000" dirty="0" smtClean="0"/>
          </a:p>
          <a:p>
            <a:pPr>
              <a:buNone/>
            </a:pPr>
            <a:r>
              <a:rPr lang="en-US" b="1" dirty="0" smtClean="0"/>
              <a:t>Directions: </a:t>
            </a:r>
            <a:r>
              <a:rPr lang="en-US" dirty="0" smtClean="0"/>
              <a:t>At your table brainstorm as many ideas, examples, quotes, images and/or connections you can make to the subject on your poster.</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895600" y="228600"/>
            <a:ext cx="1219200" cy="121920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Colorful-Coding </a:t>
            </a:r>
            <a:br>
              <a:rPr lang="en-US" dirty="0" smtClean="0"/>
            </a:br>
            <a:r>
              <a:rPr lang="en-US" sz="2000" dirty="0" smtClean="0"/>
              <a:t>Using a Student Rough Draft</a:t>
            </a:r>
            <a:endParaRPr lang="en-US" sz="2000" dirty="0"/>
          </a:p>
        </p:txBody>
      </p:sp>
      <p:sp>
        <p:nvSpPr>
          <p:cNvPr id="3" name="Content Placeholder 2"/>
          <p:cNvSpPr>
            <a:spLocks noGrp="1"/>
          </p:cNvSpPr>
          <p:nvPr>
            <p:ph sz="quarter" idx="1"/>
          </p:nvPr>
        </p:nvSpPr>
        <p:spPr/>
        <p:txBody>
          <a:bodyPr>
            <a:normAutofit lnSpcReduction="10000"/>
          </a:bodyPr>
          <a:lstStyle/>
          <a:p>
            <a:pPr marL="457200" indent="-457200">
              <a:buAutoNum type="arabicPeriod"/>
            </a:pPr>
            <a:r>
              <a:rPr lang="en-US" dirty="0" smtClean="0"/>
              <a:t>Read the essay on your own and label the thesis, topic sentences, specific details/evidence and commentary/analysis.</a:t>
            </a:r>
          </a:p>
          <a:p>
            <a:pPr marL="457200" indent="-457200">
              <a:buAutoNum type="arabicPeriod"/>
            </a:pPr>
            <a:r>
              <a:rPr lang="en-US" dirty="0" smtClean="0"/>
              <a:t>In your group, come to a consensus by sharing your findings.  Be ready to justify why you think your label is correct.</a:t>
            </a:r>
          </a:p>
          <a:p>
            <a:pPr marL="457200" indent="-457200">
              <a:buAutoNum type="arabicPeriod"/>
            </a:pPr>
            <a:r>
              <a:rPr lang="en-US" dirty="0" smtClean="0"/>
              <a:t>As each group shares, follow along with the document camera and colorful code the essay.</a:t>
            </a:r>
          </a:p>
          <a:p>
            <a:pPr marL="457200" indent="-457200">
              <a:buNone/>
            </a:pPr>
            <a:r>
              <a:rPr lang="en-US" dirty="0" smtClean="0"/>
              <a:t>	</a:t>
            </a:r>
            <a:r>
              <a:rPr lang="en-US" dirty="0" smtClean="0">
                <a:solidFill>
                  <a:schemeClr val="bg2">
                    <a:lumMod val="50000"/>
                  </a:schemeClr>
                </a:solidFill>
              </a:rPr>
              <a:t>Thesis</a:t>
            </a:r>
          </a:p>
          <a:p>
            <a:pPr marL="457200" indent="-457200">
              <a:buNone/>
            </a:pPr>
            <a:r>
              <a:rPr lang="en-US" dirty="0" smtClean="0">
                <a:solidFill>
                  <a:schemeClr val="bg2">
                    <a:lumMod val="50000"/>
                  </a:schemeClr>
                </a:solidFill>
              </a:rPr>
              <a:t>	</a:t>
            </a:r>
            <a:r>
              <a:rPr lang="en-US" dirty="0" smtClean="0">
                <a:solidFill>
                  <a:schemeClr val="accent3"/>
                </a:solidFill>
              </a:rPr>
              <a:t>Topic Sentence </a:t>
            </a:r>
          </a:p>
          <a:p>
            <a:pPr marL="457200" indent="-457200">
              <a:buNone/>
            </a:pPr>
            <a:r>
              <a:rPr lang="en-US" dirty="0" smtClean="0">
                <a:solidFill>
                  <a:schemeClr val="accent3"/>
                </a:solidFill>
              </a:rPr>
              <a:t>	</a:t>
            </a:r>
            <a:r>
              <a:rPr lang="en-US" dirty="0" smtClean="0">
                <a:solidFill>
                  <a:srgbClr val="00B050"/>
                </a:solidFill>
              </a:rPr>
              <a:t>Specific Details/Evidence </a:t>
            </a:r>
          </a:p>
          <a:p>
            <a:pPr marL="457200" indent="-457200">
              <a:buNone/>
            </a:pPr>
            <a:r>
              <a:rPr lang="en-US" dirty="0" smtClean="0">
                <a:solidFill>
                  <a:srgbClr val="00B050"/>
                </a:solidFill>
              </a:rPr>
              <a:t>	</a:t>
            </a:r>
            <a:r>
              <a:rPr lang="en-US" dirty="0" smtClean="0">
                <a:solidFill>
                  <a:srgbClr val="0070C0"/>
                </a:solidFill>
              </a:rPr>
              <a:t>Commentary/Analysis</a:t>
            </a:r>
            <a:r>
              <a:rPr lang="en-US" dirty="0" smtClean="0">
                <a:solidFill>
                  <a:srgbClr val="00B050"/>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additive="base">
                                        <p:cTn id="2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 calcmode="lin" valueType="num">
                                      <p:cBhvr additive="base">
                                        <p:cTn id="3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sz="quarter" idx="1"/>
          </p:nvPr>
        </p:nvSpPr>
        <p:spPr/>
        <p:txBody>
          <a:bodyPr/>
          <a:lstStyle/>
          <a:p>
            <a:pPr marL="457200" indent="-457200">
              <a:buAutoNum type="arabicPeriod"/>
            </a:pPr>
            <a:r>
              <a:rPr lang="en-US" dirty="0" smtClean="0"/>
              <a:t>In your think books, analyze where revision is necessary based on the abundance or absence of color.  Your focus should be on the development of meaning.  Has the writer developed too much or too little in a certain area? </a:t>
            </a:r>
          </a:p>
          <a:p>
            <a:pPr marL="457200" indent="-457200">
              <a:buAutoNum type="arabicPeriod"/>
            </a:pPr>
            <a:endParaRPr lang="en-US" dirty="0" smtClean="0"/>
          </a:p>
          <a:p>
            <a:pPr marL="457200" indent="-457200">
              <a:buAutoNum type="arabicPeriod"/>
            </a:pPr>
            <a:r>
              <a:rPr lang="en-US" dirty="0" smtClean="0"/>
              <a:t>When finished, in groups write three clear and detailed suggestions for revision. Be ready to share.</a:t>
            </a:r>
          </a:p>
          <a:p>
            <a:pPr marL="457200" indent="-457200">
              <a:buAutoNum type="arabicPeriod"/>
            </a:pP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 </a:t>
            </a:r>
            <a:r>
              <a:rPr lang="en-US" b="1" dirty="0" smtClean="0"/>
              <a:t>Respond:  </a:t>
            </a:r>
          </a:p>
          <a:p>
            <a:pPr>
              <a:buNone/>
            </a:pPr>
            <a:r>
              <a:rPr lang="en-US" dirty="0" smtClean="0"/>
              <a:t>	What is the significant idea in this image?  Your response must include the five elements we’ve </a:t>
            </a:r>
            <a:r>
              <a:rPr lang="en-US" dirty="0" smtClean="0"/>
              <a:t>focused </a:t>
            </a:r>
            <a:r>
              <a:rPr lang="en-US" dirty="0" smtClean="0"/>
              <a:t>on in the colorful-coding.</a:t>
            </a:r>
          </a:p>
        </p:txBody>
      </p:sp>
      <p:pic>
        <p:nvPicPr>
          <p:cNvPr id="4" name="il_fi" descr="http://www.bemhaja.com/bemhaja/WindowsLiveWriter/DavidHockney_C048/david%20hockney%5B4%5D.jpg"/>
          <p:cNvPicPr/>
          <p:nvPr/>
        </p:nvPicPr>
        <p:blipFill>
          <a:blip r:embed="rId2" cstate="print"/>
          <a:srcRect/>
          <a:stretch>
            <a:fillRect/>
          </a:stretch>
        </p:blipFill>
        <p:spPr bwMode="auto">
          <a:xfrm>
            <a:off x="1524000" y="381000"/>
            <a:ext cx="5943600" cy="433815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Partner Revision</a:t>
            </a:r>
            <a:br>
              <a:rPr lang="en-US" dirty="0" smtClean="0"/>
            </a:br>
            <a:r>
              <a:rPr lang="en-US" sz="2000" dirty="0" smtClean="0"/>
              <a:t>Colorful-Coding</a:t>
            </a:r>
            <a:endParaRPr lang="en-US" sz="2000" dirty="0"/>
          </a:p>
        </p:txBody>
      </p:sp>
      <p:sp>
        <p:nvSpPr>
          <p:cNvPr id="3" name="Content Placeholder 2"/>
          <p:cNvSpPr>
            <a:spLocks noGrp="1"/>
          </p:cNvSpPr>
          <p:nvPr>
            <p:ph sz="quarter" idx="1"/>
          </p:nvPr>
        </p:nvSpPr>
        <p:spPr/>
        <p:txBody>
          <a:bodyPr/>
          <a:lstStyle/>
          <a:p>
            <a:r>
              <a:rPr lang="en-US" dirty="0" smtClean="0"/>
              <a:t>Once 1</a:t>
            </a:r>
            <a:r>
              <a:rPr lang="en-US" baseline="30000" dirty="0" smtClean="0"/>
              <a:t>st</a:t>
            </a:r>
            <a:r>
              <a:rPr lang="en-US" dirty="0" smtClean="0"/>
              <a:t> draft is finished, trade with a table partner and colorful-code their drafts.</a:t>
            </a:r>
          </a:p>
          <a:p>
            <a:endParaRPr lang="en-US" dirty="0" smtClean="0"/>
          </a:p>
          <a:p>
            <a:pPr marL="457200" indent="-457200">
              <a:buNone/>
            </a:pPr>
            <a:r>
              <a:rPr lang="en-US" dirty="0" smtClean="0">
                <a:solidFill>
                  <a:schemeClr val="bg2">
                    <a:lumMod val="50000"/>
                  </a:schemeClr>
                </a:solidFill>
              </a:rPr>
              <a:t>	Thesis</a:t>
            </a:r>
            <a:endParaRPr lang="en-US" dirty="0" smtClean="0">
              <a:solidFill>
                <a:schemeClr val="bg2">
                  <a:lumMod val="50000"/>
                </a:schemeClr>
              </a:solidFill>
            </a:endParaRPr>
          </a:p>
          <a:p>
            <a:pPr marL="457200" indent="-457200">
              <a:buNone/>
            </a:pPr>
            <a:r>
              <a:rPr lang="en-US" dirty="0" smtClean="0">
                <a:solidFill>
                  <a:schemeClr val="bg2">
                    <a:lumMod val="50000"/>
                  </a:schemeClr>
                </a:solidFill>
              </a:rPr>
              <a:t>	</a:t>
            </a:r>
            <a:r>
              <a:rPr lang="en-US" dirty="0" smtClean="0">
                <a:solidFill>
                  <a:schemeClr val="accent3"/>
                </a:solidFill>
              </a:rPr>
              <a:t>Topic Sentence </a:t>
            </a:r>
          </a:p>
          <a:p>
            <a:pPr marL="457200" indent="-457200">
              <a:buNone/>
            </a:pPr>
            <a:r>
              <a:rPr lang="en-US" dirty="0" smtClean="0">
                <a:solidFill>
                  <a:schemeClr val="accent3"/>
                </a:solidFill>
              </a:rPr>
              <a:t>	</a:t>
            </a:r>
            <a:r>
              <a:rPr lang="en-US" dirty="0" smtClean="0">
                <a:solidFill>
                  <a:srgbClr val="00B050"/>
                </a:solidFill>
              </a:rPr>
              <a:t>Specific Details/Evidence </a:t>
            </a:r>
          </a:p>
          <a:p>
            <a:pPr marL="457200" indent="-457200">
              <a:buNone/>
            </a:pPr>
            <a:r>
              <a:rPr lang="en-US" dirty="0" smtClean="0">
                <a:solidFill>
                  <a:srgbClr val="00B050"/>
                </a:solidFill>
              </a:rPr>
              <a:t>	</a:t>
            </a:r>
            <a:r>
              <a:rPr lang="en-US" dirty="0" smtClean="0">
                <a:solidFill>
                  <a:srgbClr val="0070C0"/>
                </a:solidFill>
              </a:rPr>
              <a:t>Commentary/Analysis</a:t>
            </a:r>
            <a:r>
              <a:rPr lang="en-US" dirty="0" smtClean="0">
                <a:solidFill>
                  <a:srgbClr val="00B050"/>
                </a:solidFill>
              </a:rPr>
              <a:t>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ABC Reflection </a:t>
            </a:r>
            <a:endParaRPr lang="en-US" dirty="0"/>
          </a:p>
        </p:txBody>
      </p:sp>
      <p:sp>
        <p:nvSpPr>
          <p:cNvPr id="3" name="Content Placeholder 2"/>
          <p:cNvSpPr>
            <a:spLocks noGrp="1"/>
          </p:cNvSpPr>
          <p:nvPr>
            <p:ph sz="quarter" idx="1"/>
          </p:nvPr>
        </p:nvSpPr>
        <p:spPr/>
        <p:txBody>
          <a:bodyPr/>
          <a:lstStyle/>
          <a:p>
            <a:r>
              <a:rPr lang="en-US" b="1" dirty="0" smtClean="0"/>
              <a:t>A</a:t>
            </a:r>
            <a:r>
              <a:rPr lang="en-US" dirty="0" smtClean="0"/>
              <a:t>wesome: How might you adapt this to your grade level/ subject?  What worked for you?</a:t>
            </a:r>
          </a:p>
          <a:p>
            <a:pPr>
              <a:buNone/>
            </a:pPr>
            <a:endParaRPr lang="en-US" dirty="0" smtClean="0"/>
          </a:p>
          <a:p>
            <a:r>
              <a:rPr lang="en-US" b="1" dirty="0" smtClean="0"/>
              <a:t>B</a:t>
            </a:r>
            <a:r>
              <a:rPr lang="en-US" dirty="0" smtClean="0"/>
              <a:t>othersome: What didn’t work for you?</a:t>
            </a:r>
          </a:p>
          <a:p>
            <a:pPr>
              <a:buNone/>
            </a:pPr>
            <a:endParaRPr lang="en-US" dirty="0" smtClean="0"/>
          </a:p>
          <a:p>
            <a:r>
              <a:rPr lang="en-US" b="1" dirty="0" smtClean="0"/>
              <a:t>C</a:t>
            </a:r>
            <a:r>
              <a:rPr lang="en-US" dirty="0" smtClean="0"/>
              <a:t>hange: What might I focus on when presenting to another group of teachers? </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1588</TotalTime>
  <Words>569</Words>
  <Application>Microsoft Office PowerPoint</Application>
  <PresentationFormat>On-screen Show (4:3)</PresentationFormat>
  <Paragraphs>70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Colorful-Coding  Using Color as a Revision Tool</vt:lpstr>
      <vt:lpstr>Lesson Rationale </vt:lpstr>
      <vt:lpstr>        California State Standards-English Grade 9 </vt:lpstr>
      <vt:lpstr>Brainstorm!  </vt:lpstr>
      <vt:lpstr>Colorful-Coding  Using a Student Rough Draft</vt:lpstr>
      <vt:lpstr>Reflection</vt:lpstr>
      <vt:lpstr>Slide 7</vt:lpstr>
      <vt:lpstr>Partner Revision Colorful-Coding</vt:lpstr>
      <vt:lpstr>ABC Reflection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Colorful-Coding  Using Color as a Revision Tool</dc:title>
  <dc:creator>Mindy and Abram</dc:creator>
  <cp:lastModifiedBy>Mindy and Abram</cp:lastModifiedBy>
  <cp:revision>39</cp:revision>
  <dcterms:created xsi:type="dcterms:W3CDTF">2011-07-13T01:15:09Z</dcterms:created>
  <dcterms:modified xsi:type="dcterms:W3CDTF">2011-07-18T03:29:44Z</dcterms:modified>
</cp:coreProperties>
</file>